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58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816" y="18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604F2-8EB7-F146-999F-2FE2A1B67336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6A209-3741-404A-AF52-D1F9A2D7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1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9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9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F4EB-6436-ED4A-BB2F-1F98CD21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42135-DB35-CC44-9D7B-CCFE92A6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F1F02-F3AA-6F4C-81C4-DFEC98C9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7CED-8FDC-0F45-9DDD-60E88D62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74ABC-768B-5248-B3C6-FF8D9E69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536C-7EA4-B54F-9100-FA1D0E86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9A5F3-F2E6-B04A-B861-0426F7CE1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32E77-FC77-3447-A851-5DD28186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D3FF-0A2F-2348-9BEC-8D31A301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46639-4BDF-0440-89E3-104A5430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7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3C079A-9722-2A4A-9AEF-B3849D0ED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FAE6-3BE5-9942-8351-0F636C464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A548D-D396-A94C-BC4B-65EE60CC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C867-6B2B-FF4C-AB79-9F184250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35A9-0523-AE47-9295-853CEE75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5998-7066-1348-9642-188E379B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0F0F2-89C0-724E-87E9-340F9DD75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34D6-0784-414A-A2F0-569F682D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675B6-EB82-2047-BB59-C6777F8B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C8F5A-3579-D64C-9321-6700B0B3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47A4-6702-7D45-B621-65910830D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160A-0B1C-9A46-97B5-B113B40E4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FC3C1-EB12-964D-8A42-062724AE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29E88-3A38-CD48-9387-2FB97EAF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D0D4C-1FDE-754A-85BA-6681AEFF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11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6772-23BA-064F-AFBB-D92A1928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0540-10ED-A149-A405-23AB22AAB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AA930-32EC-5E47-9BBF-678D01A22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8DCE9-F381-C947-A394-16B37C57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01D75-0819-414F-9EE7-DE0FBCC4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63F0F-BC1C-C84C-929D-C72AE21D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2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9C33-7A99-3846-9C2D-157F0E7D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0BF8-DC18-EF42-9203-0EC64366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74195-7DEB-3144-B5C4-413F5EFEC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D0438-70A4-CC4A-9C32-7D59CF1AF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679AE-A94A-3E4C-A143-A21F04225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FEF94-B7D3-144F-AEE0-12C590DA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21517-5203-E34F-9792-A5788A2A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7A1B4-A727-EE46-A2A9-BAE05668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7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90CA-B30F-6D42-B6A6-780ABE2E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07AA90-E504-A14B-8AB6-39960420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3839C-275D-894F-92F5-57E82DE5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E49B4-4B94-0C4B-BBB4-3036BAB0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4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C541F-009F-C447-A901-D3305469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B3F74-9D7A-D045-A88F-668507CE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8EFB-85A9-7845-B3AD-AAAA2E32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5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7BE9-7EE4-1341-B059-D4744FEC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310A-585A-3240-B121-2316E827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47DA3-9192-FF4F-9EF3-8849A2642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F4E06-DA2D-B040-B706-E421955A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6B31D-BAF3-BE4E-B506-CB5825FC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3FF8-4C39-5547-82E4-E2064257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84F-A945-6344-9048-BE59147E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BE589-2E64-E94E-A0EE-F7F6B8688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C694C-FA03-7844-87BB-0DF084BA7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A26A9-9EB2-3A46-9324-72BBDB1E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FD939-CD42-0E4F-ACEA-05517C4A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38271-75A7-A343-A8A7-137C912F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1AE13-7274-7444-AF42-73A7B028C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0263E-9028-2B46-8243-6FF955BC7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7DF78-E038-7B49-9BF8-AD2A3DA25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A3ED7-152E-014C-A01F-20D4D2A6D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7AA23-2398-1B4D-88BB-56BAF056C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2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sinessinsider.com/curtis-50-cent-jackson-described-his-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50 Cent Curtis Jackson House">
            <a:extLst>
              <a:ext uri="{FF2B5EF4-FFF2-40B4-BE49-F238E27FC236}">
                <a16:creationId xmlns:a16="http://schemas.microsoft.com/office/drawing/2014/main" id="{15B6C36E-CAA1-174B-A24F-37BF70E20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0" b="1284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331E0-8914-4E40-B62F-F6A3C17FF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</a:rPr>
              <a:t>Housing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ADAE6-7D91-834C-BB72-A97E69A5E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</a:rPr>
              <a:t>By: Wyatt Carter</a:t>
            </a:r>
          </a:p>
          <a:p>
            <a:pPr algn="r"/>
            <a:r>
              <a:rPr lang="en-US" sz="2800" dirty="0">
                <a:solidFill>
                  <a:srgbClr val="FFFFFF"/>
                </a:solidFill>
              </a:rPr>
              <a:t>Zach Duff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380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1D2D7-6436-7E42-9757-4816DA9E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D113-0706-344A-9984-6FD83CABC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Taking a closer look correlation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high correlation shows pairs that would cause the model to be over parameterized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8DEB698-8E69-1C45-9ACF-59BAD181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99803"/>
            <a:ext cx="6250769" cy="52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7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8702C-F962-F54F-BFAE-85A8EAB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E1CDE-A706-9E43-9FBB-D20A1FBA5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Taking a few parameters and plotting them with respect to each other and SalePrice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92505265-7ED2-394B-B59E-F215FD1B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012341"/>
            <a:ext cx="6250769" cy="46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9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05ED-816C-5249-8C9D-E547AA5F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First Shot at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1FDFE-FE89-4442-A737-2C2977C4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Now that we’ve analyzed our data and removed parameters that don’t help us, we put together our first regression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choose random parameters based on the correlation map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reduced our Root Mean Square Error to $53,073.49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579C40-BD6A-B244-A44C-9B6ACC86A001}"/>
              </a:ext>
            </a:extLst>
          </p:cNvPr>
          <p:cNvGrpSpPr/>
          <p:nvPr/>
        </p:nvGrpSpPr>
        <p:grpSpPr>
          <a:xfrm>
            <a:off x="5776433" y="602553"/>
            <a:ext cx="5283078" cy="5652894"/>
            <a:chOff x="5776433" y="204844"/>
            <a:chExt cx="5283078" cy="56528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17DE7C-4721-2B42-AD4A-D69C4D57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6433" y="204844"/>
              <a:ext cx="5283078" cy="343400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6FF450-697D-C34B-AB72-ED432E97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433" y="3638845"/>
              <a:ext cx="5283078" cy="221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59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9C983-2CDC-4543-BE69-C9D6CB50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84ADB-B62A-A248-B9E4-911FE4DD2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Looking back at the heat map, we notice OverallQual is strongly correlated with SalePrice</a:t>
            </a:r>
          </a:p>
          <a:p>
            <a:r>
              <a:rPr lang="en-US" sz="2000">
                <a:solidFill>
                  <a:schemeClr val="bg1"/>
                </a:solidFill>
              </a:rPr>
              <a:t>Checking the correlation of OverallQual with other parameters to choose other parameters in our model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ABD90E-82A9-A140-AB29-0746E08BE47F}"/>
              </a:ext>
            </a:extLst>
          </p:cNvPr>
          <p:cNvGrpSpPr/>
          <p:nvPr/>
        </p:nvGrpSpPr>
        <p:grpSpPr>
          <a:xfrm>
            <a:off x="6096000" y="281289"/>
            <a:ext cx="4654296" cy="6286028"/>
            <a:chOff x="6096000" y="281289"/>
            <a:chExt cx="4654296" cy="6286028"/>
          </a:xfrm>
        </p:grpSpPr>
        <p:pic>
          <p:nvPicPr>
            <p:cNvPr id="5" name="Picture 4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9D09B2DC-D8AE-704E-B211-CCE43B57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81289"/>
              <a:ext cx="4651617" cy="39189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9687FF-949F-1349-9DEA-1E6F55B40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200275"/>
              <a:ext cx="4654296" cy="236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107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7C7E-0A9A-4643-A5C6-8D096CDD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E656-B8DD-684D-8F75-F4AEE2CFC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Now building out new model using </a:t>
            </a:r>
            <a:r>
              <a:rPr lang="en-US" sz="2000" dirty="0" err="1">
                <a:solidFill>
                  <a:schemeClr val="bg1"/>
                </a:solidFill>
              </a:rPr>
              <a:t>OveralQual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LotFrontage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Reduces our RMSE to $48,299.56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more manual selection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DD9FC69-17C6-A14D-9F11-76BA2A71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85" y="643467"/>
            <a:ext cx="557752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3D8F3-10BF-AF43-B8E4-3878565C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7677-74A5-AD48-8691-4A71A6AAA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Selecting GrLivArea, YearBuilt and BsmtFullBath</a:t>
            </a:r>
          </a:p>
          <a:p>
            <a:r>
              <a:rPr lang="en-US" sz="2000">
                <a:solidFill>
                  <a:schemeClr val="bg1"/>
                </a:solidFill>
              </a:rPr>
              <a:t>Reduces our RMSE to $45,505.11</a:t>
            </a:r>
          </a:p>
          <a:p>
            <a:r>
              <a:rPr lang="en-US" sz="2000">
                <a:solidFill>
                  <a:schemeClr val="bg1"/>
                </a:solidFill>
              </a:rPr>
              <a:t>Now onto smarter selection methods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B5117D-4EA1-2A48-84A7-89ACE0778DE3}"/>
              </a:ext>
            </a:extLst>
          </p:cNvPr>
          <p:cNvGrpSpPr/>
          <p:nvPr/>
        </p:nvGrpSpPr>
        <p:grpSpPr>
          <a:xfrm>
            <a:off x="5648686" y="643467"/>
            <a:ext cx="5548924" cy="5600448"/>
            <a:chOff x="5648686" y="643467"/>
            <a:chExt cx="5548924" cy="5600448"/>
          </a:xfrm>
        </p:grpSpPr>
        <p:pic>
          <p:nvPicPr>
            <p:cNvPr id="4" name="Picture 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048E2154-2ED8-A345-B945-23A1132E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8686" y="643467"/>
              <a:ext cx="5548923" cy="54101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C2A203-C9EB-F543-8410-71036E5FD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8686" y="6053666"/>
              <a:ext cx="5548924" cy="19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48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4167B-747E-E746-8B20-9C400BCF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Model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7F9F5-B504-0C49-A7D5-A455A47DC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Now we’ll use the Normal equation to find the best coefficients in a streamlined manner</a:t>
            </a:r>
          </a:p>
          <a:p>
            <a:r>
              <a:rPr lang="en-US" sz="1900" dirty="0" err="1">
                <a:solidFill>
                  <a:schemeClr val="bg1"/>
                </a:solidFill>
              </a:rPr>
              <a:t>GridSearchCV</a:t>
            </a:r>
            <a:r>
              <a:rPr lang="en-US" sz="1900" dirty="0">
                <a:solidFill>
                  <a:schemeClr val="bg1"/>
                </a:solidFill>
              </a:rPr>
              <a:t>() is described as ‘Exhaustive search over specified parameter values for an estimator</a:t>
            </a:r>
          </a:p>
          <a:p>
            <a:r>
              <a:rPr lang="en-US" sz="1900" dirty="0">
                <a:solidFill>
                  <a:schemeClr val="bg1"/>
                </a:solidFill>
              </a:rPr>
              <a:t>First, we’ll check our previous answers to verify our previous implementations </a:t>
            </a:r>
          </a:p>
          <a:p>
            <a:r>
              <a:rPr lang="en-US" sz="1900" dirty="0">
                <a:solidFill>
                  <a:schemeClr val="bg1"/>
                </a:solidFill>
              </a:rPr>
              <a:t>For some reason </a:t>
            </a:r>
            <a:r>
              <a:rPr lang="en-US" sz="1900" dirty="0" err="1">
                <a:solidFill>
                  <a:schemeClr val="bg1"/>
                </a:solidFill>
              </a:rPr>
              <a:t>GridSearchCV</a:t>
            </a:r>
            <a:r>
              <a:rPr lang="en-US" sz="1900" dirty="0">
                <a:solidFill>
                  <a:schemeClr val="bg1"/>
                </a:solidFill>
              </a:rPr>
              <a:t>() lost performed worse than previous models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9F8C437-6057-DA41-90BE-3E48829B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043718"/>
            <a:ext cx="6250769" cy="26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43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198FB-AFC0-E94C-9010-79FD54B1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1DF84-9324-994B-A89B-15DFAEDF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Even though our previous model had a worse RMSE using </a:t>
            </a:r>
            <a:r>
              <a:rPr lang="en-US" sz="2000" dirty="0" err="1">
                <a:solidFill>
                  <a:schemeClr val="bg1"/>
                </a:solidFill>
              </a:rPr>
              <a:t>GridSearchCV</a:t>
            </a:r>
            <a:r>
              <a:rPr lang="en-US" sz="2000" dirty="0">
                <a:solidFill>
                  <a:schemeClr val="bg1"/>
                </a:solidFill>
              </a:rPr>
              <a:t>(), it still performs all the heavy lifting compared to </a:t>
            </a:r>
            <a:r>
              <a:rPr lang="en-US" sz="2000" dirty="0" err="1">
                <a:solidFill>
                  <a:schemeClr val="bg1"/>
                </a:solidFill>
              </a:rPr>
              <a:t>LinearRegression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Now we choose the top 5 features correlated with </a:t>
            </a:r>
            <a:r>
              <a:rPr lang="en-US" sz="2000" dirty="0" err="1">
                <a:solidFill>
                  <a:schemeClr val="bg1"/>
                </a:solidFill>
              </a:rPr>
              <a:t>SalePrice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Still did not beat our manual picked method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Let’s try with fewer features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BD272AEC-F9B6-7643-A2BB-2D6FD32E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23244"/>
            <a:ext cx="6250769" cy="52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25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89A26-F474-1045-8316-3112E114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5DA9-1EC8-B14E-ACA8-50EF13D9E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Just using YearBuilt and 1stFlrSF</a:t>
            </a:r>
          </a:p>
          <a:p>
            <a:r>
              <a:rPr lang="en-US" sz="2000">
                <a:solidFill>
                  <a:schemeClr val="bg1"/>
                </a:solidFill>
              </a:rPr>
              <a:t>RMSE = $59,375.42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75B084E-0371-5241-B456-12FB6A60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48260"/>
            <a:ext cx="6250769" cy="50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5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A8463-F1FB-C346-9748-BFBFF896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777C9-705B-384B-A722-3E455AB77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How about noncollinear features</a:t>
            </a:r>
          </a:p>
          <a:p>
            <a:r>
              <a:rPr lang="en-US" sz="2000">
                <a:solidFill>
                  <a:schemeClr val="bg1"/>
                </a:solidFill>
              </a:rPr>
              <a:t>RMSE = $62,124.26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AE698E-CE69-224B-89A3-A53541243731}"/>
              </a:ext>
            </a:extLst>
          </p:cNvPr>
          <p:cNvGrpSpPr/>
          <p:nvPr/>
        </p:nvGrpSpPr>
        <p:grpSpPr>
          <a:xfrm>
            <a:off x="6417318" y="642458"/>
            <a:ext cx="4248037" cy="5496655"/>
            <a:chOff x="6417318" y="642458"/>
            <a:chExt cx="4248037" cy="5496655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5CF8CB09-FDBF-EC48-BACE-308D37F3A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7318" y="642458"/>
              <a:ext cx="4248037" cy="31966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601FBA-5B83-2F42-86ED-BB56D7FB6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7318" y="3839105"/>
              <a:ext cx="4248037" cy="230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01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32B0F-5604-A143-BEE7-5C9ECD34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4813B-263A-2244-BA98-75B7A30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First thing we need to do is get Python to read our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Using pandas to grab the data from the cvs files and place them into the pandas dataframes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6300C-3CFD-F743-919D-4AD75CAD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2240782"/>
            <a:ext cx="6250769" cy="843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37B1D5-72CC-E64E-B713-E93A247C7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3571856"/>
            <a:ext cx="6250769" cy="11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35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45FB5-09BE-D045-9959-23B3D6BA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3FD7-B219-774C-823E-F95DDC37A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Now that we have a few models, we go back to the data to look for any potential outliers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407397C-B5B3-694F-BC31-DF07FFF20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49896"/>
            <a:ext cx="6250769" cy="37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5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9454C-34F2-F643-AE1E-B4B4B6ED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39D7-8E40-5840-A6F1-0253DF901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Recalling our standard deviation for housing sale price was about $180 we drop any values greater than three standard deviations from the mean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Removing the outliers our RMSE drops to $39,029,86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Looking better, let’s try dropping anything greater than two standard deviations from the mean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A3E166-FB8C-CC4E-9849-EE1CF0499F4E}"/>
              </a:ext>
            </a:extLst>
          </p:cNvPr>
          <p:cNvGrpSpPr/>
          <p:nvPr/>
        </p:nvGrpSpPr>
        <p:grpSpPr>
          <a:xfrm>
            <a:off x="5905008" y="563006"/>
            <a:ext cx="5260429" cy="5731988"/>
            <a:chOff x="5905008" y="340241"/>
            <a:chExt cx="5260429" cy="57319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8E3879-EFD6-8D4D-9A00-001C5F16E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5008" y="340241"/>
              <a:ext cx="5260429" cy="49053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BA6D07-9C23-774E-A162-85ABE7D93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5008" y="5245591"/>
              <a:ext cx="5260429" cy="826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842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FCF70-F281-BA42-8ACE-50D8AB1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A071-4B10-EA47-A5C3-C4088F166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Another improvement!</a:t>
            </a:r>
          </a:p>
          <a:p>
            <a:r>
              <a:rPr lang="en-US" sz="2000" dirty="0">
                <a:solidFill>
                  <a:schemeClr val="bg1"/>
                </a:solidFill>
              </a:rPr>
              <a:t>RMSE = $34,062.69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Let’s try a bunch removals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AA168-C646-DA4E-B6C2-B99B6D36D335}"/>
              </a:ext>
            </a:extLst>
          </p:cNvPr>
          <p:cNvGrpSpPr/>
          <p:nvPr/>
        </p:nvGrpSpPr>
        <p:grpSpPr>
          <a:xfrm>
            <a:off x="6096000" y="643467"/>
            <a:ext cx="5150882" cy="5622632"/>
            <a:chOff x="6382285" y="339068"/>
            <a:chExt cx="4409772" cy="4823975"/>
          </a:xfrm>
        </p:grpSpPr>
        <p:pic>
          <p:nvPicPr>
            <p:cNvPr id="4" name="Picture 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860202E3-A0CA-CA4E-8C37-A8BDAF14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2285" y="339068"/>
              <a:ext cx="4409772" cy="38034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732BAD-A8CD-484F-B614-F199497AE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2285" y="4142496"/>
              <a:ext cx="4409772" cy="1020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33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5355-5587-7A47-924D-46FB71E2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6ACE-5788-3446-97D0-9138120B0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After dialing the size, stopping short of overfitting, our tail 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Reducing our RMSE to $27,737.95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50C921-276F-3E4F-97D6-3D4956B27246}"/>
              </a:ext>
            </a:extLst>
          </p:cNvPr>
          <p:cNvGrpSpPr/>
          <p:nvPr/>
        </p:nvGrpSpPr>
        <p:grpSpPr>
          <a:xfrm>
            <a:off x="6301051" y="98630"/>
            <a:ext cx="4246446" cy="6660739"/>
            <a:chOff x="6215991" y="114640"/>
            <a:chExt cx="4224020" cy="6780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725135-7B0E-0B45-B0DB-E478A956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6642" y="114640"/>
              <a:ext cx="4223369" cy="37271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FC0864-461F-F841-880F-8041227DE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5991" y="3841762"/>
              <a:ext cx="4223370" cy="17074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F02AAB-CC45-7548-95B1-2967EC53F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992" y="5549210"/>
              <a:ext cx="4223369" cy="1345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50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AC6FA-4F72-0146-AFF8-074BE207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ADE6-8904-B843-91E5-0FD5EAA6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Taking a look at our new </a:t>
            </a:r>
            <a:r>
              <a:rPr lang="en-US" sz="2000" dirty="0" err="1">
                <a:solidFill>
                  <a:schemeClr val="bg1"/>
                </a:solidFill>
              </a:rPr>
              <a:t>SalePrice</a:t>
            </a:r>
            <a:r>
              <a:rPr lang="en-US" sz="2000" dirty="0">
                <a:solidFill>
                  <a:schemeClr val="bg1"/>
                </a:solidFill>
              </a:rPr>
              <a:t>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Distribution looks much more normal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678387-07D7-824D-9156-928E2292F490}"/>
              </a:ext>
            </a:extLst>
          </p:cNvPr>
          <p:cNvGrpSpPr/>
          <p:nvPr/>
        </p:nvGrpSpPr>
        <p:grpSpPr>
          <a:xfrm>
            <a:off x="5911702" y="574399"/>
            <a:ext cx="5208999" cy="5709202"/>
            <a:chOff x="6229344" y="344464"/>
            <a:chExt cx="4657441" cy="5001550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7EFDD4D1-EB3F-9245-BDE1-0A4975EEE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345" y="344464"/>
              <a:ext cx="4657440" cy="23054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8C9D7F-3D54-B742-B989-59DE090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344" y="2638044"/>
              <a:ext cx="4657441" cy="2707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735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475D8-4BC2-3F41-9800-E3BEA737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839C2-45EF-9F44-81CF-77114773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The previous function returned our current tuned model</a:t>
            </a:r>
          </a:p>
          <a:p>
            <a:r>
              <a:rPr lang="en-US" sz="2000">
                <a:solidFill>
                  <a:schemeClr val="bg1"/>
                </a:solidFill>
              </a:rPr>
              <a:t>Lets run it with our test data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6E068BE-204A-5B44-89D6-4E0BC589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918703"/>
            <a:ext cx="6250769" cy="28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0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3039E-F8CC-2D46-A89F-AFA48F6A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46C5-E805-624B-9F5B-49976C81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Our testing error, RMSE, is $39,662.89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little high so let’s make our model even tighter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9A4E072-DF77-D44D-B588-8C4BFD6B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170" y="643467"/>
            <a:ext cx="61479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1EC12-2812-FD41-9D57-CA6DFBE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58A5-71E5-2141-B944-C7AA2D0A1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Tuning again using our training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Reduces our training error to $22,052.16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B85FC1-4283-224E-A297-179A98734B73}"/>
              </a:ext>
            </a:extLst>
          </p:cNvPr>
          <p:cNvGrpSpPr/>
          <p:nvPr/>
        </p:nvGrpSpPr>
        <p:grpSpPr>
          <a:xfrm>
            <a:off x="6096000" y="937923"/>
            <a:ext cx="4803540" cy="4671240"/>
            <a:chOff x="5935716" y="937923"/>
            <a:chExt cx="4803540" cy="4671240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0B3908A1-11D3-0C46-9716-863D92209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5716" y="937923"/>
              <a:ext cx="4803167" cy="26057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28CEC2-8156-3548-A9D4-72B0B25E1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716" y="3543641"/>
              <a:ext cx="4803540" cy="206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720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E640A-3951-444E-B1C3-91CFBBE3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9FD4-B110-5742-AB70-A5D0CB45C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Applying our again reduced model to our test data we achieve an error of $37,894.20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summary our renewed model is about twice as accurate as simple averaging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Removal of outliers improved sklearn’s linear regression by about 15%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CB436D8-AB20-4343-90F6-85F8BC73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170" y="643467"/>
            <a:ext cx="61479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5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43F7-D0E4-AA46-8889-B6EAE56F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F209-C8BB-1548-8C34-B7436133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Fuchs, Erin. “'Bankrupt' Rapper 50 Cent Has a 24-Bathroom House with 	a Nightclub in It.” </a:t>
            </a:r>
            <a:r>
              <a:rPr lang="en-US" i="1" dirty="0"/>
              <a:t>Business Insider</a:t>
            </a:r>
            <a:r>
              <a:rPr lang="en-US" dirty="0"/>
              <a:t>, Business Insider, 30 July 2015, 	</a:t>
            </a:r>
            <a:r>
              <a:rPr lang="en-US" dirty="0">
                <a:hlinkClick r:id="rId2"/>
              </a:rPr>
              <a:t>www.businessinsider.com</a:t>
            </a:r>
            <a:r>
              <a:rPr lang="en-US">
                <a:hlinkClick r:id="rId2"/>
              </a:rPr>
              <a:t>/curtis-50-cent-jackson-described-his-</a:t>
            </a:r>
            <a:r>
              <a:rPr lang="en-US"/>
              <a:t>	24-bathroom-house-in-court-hearing-2015-7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Géron</a:t>
            </a:r>
            <a:r>
              <a:rPr lang="en-US" dirty="0"/>
              <a:t>, A. (2017). Hands-on machine learning with </a:t>
            </a:r>
            <a:r>
              <a:rPr lang="en-US" dirty="0" err="1"/>
              <a:t>Scikit</a:t>
            </a:r>
            <a:r>
              <a:rPr lang="en-US" dirty="0"/>
              <a:t>-Learn and 	TensorFlow: concepts, tools, and techniques to build intelligent 	systems. " O'Reilly Media, Inc.".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32B0F-5604-A143-BEE7-5C9ECD34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4813B-263A-2244-BA98-75B7A30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 example of a pandas dataframe structure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6BBAA4-86DC-2443-9899-078D36B8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582724"/>
            <a:ext cx="6250769" cy="35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8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D45A0-4E04-3A45-81ED-26B2C7D0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A829C-53C4-F345-8AD1-A27AE7269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Displaying datatypes will help split the data into quantitative and categorical parameters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C6E12F-B454-A145-B426-D61D5A91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727505"/>
            <a:ext cx="6250769" cy="2203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50553-6E41-8D4C-8676-33049FBF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2" y="4345855"/>
            <a:ext cx="6250769" cy="11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90B25-0593-9C41-8CE1-1A1D5F93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 Quick Look at the Target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6B25E-11E5-DA44-A16E-4429AC583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Our main objective is predicting housing price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Mean, median, standard deviation, skew and kurtosis give an insight into how Sale Price is distributed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density curve shows actual distribution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993A6E-5826-4549-A53F-C48792008D87}"/>
              </a:ext>
            </a:extLst>
          </p:cNvPr>
          <p:cNvGrpSpPr/>
          <p:nvPr/>
        </p:nvGrpSpPr>
        <p:grpSpPr>
          <a:xfrm>
            <a:off x="6096000" y="506432"/>
            <a:ext cx="4890778" cy="5845136"/>
            <a:chOff x="6096000" y="506432"/>
            <a:chExt cx="4890778" cy="5845136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7D170AB-5B53-7849-A364-CBF0A427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506432"/>
              <a:ext cx="4890778" cy="30689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D69C9F-D650-6141-8F56-93502DA37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59022"/>
              <a:ext cx="4890778" cy="2892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150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9D7A2-C213-504C-8852-B8BA80D8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 Quick Look at Target Variable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0A40-9030-B149-9864-2753131913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Using the error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1459</m:t>
                        </m:r>
                      </m:sup>
                      <m:e>
                        <m:sSup>
                          <m:sSupPr>
                            <m:ctrlP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b="0" dirty="0">
                    <a:solidFill>
                      <a:schemeClr val="bg1"/>
                    </a:solidFill>
                  </a:rPr>
                  <a:t> to give error just based on using mean as the predictor</a:t>
                </a:r>
              </a:p>
              <a:p>
                <a:r>
                  <a:rPr lang="en-US" sz="2000" b="0" dirty="0">
                    <a:solidFill>
                      <a:schemeClr val="bg1"/>
                    </a:solidFill>
                  </a:rPr>
                  <a:t>Then using Mean Absolute Error Function</a:t>
                </a:r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1460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1459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8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8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sz="18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18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1800" b="0" dirty="0">
                    <a:solidFill>
                      <a:schemeClr val="bg1"/>
                    </a:solidFill>
                  </a:rPr>
                  <a:t> </a:t>
                </a:r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0A40-9030-B149-9864-275313191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504"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187109-0711-1049-8A37-D860A83B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2668796"/>
            <a:ext cx="6250769" cy="13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B53A5-D89F-2747-BAB3-67E177C3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E849-03D2-5C49-8F1E-CC7EE2DA6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With over 80 parameters there is an overabundance of parameters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Because of this we can focus on only the quantitative parameters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We achieve this by only including ‘float64’ and ‘int64’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Also removed any subjects with </a:t>
            </a:r>
            <a:r>
              <a:rPr lang="en-US" sz="2400" dirty="0" err="1">
                <a:solidFill>
                  <a:schemeClr val="bg1"/>
                </a:solidFill>
              </a:rPr>
              <a:t>NaN</a:t>
            </a:r>
            <a:r>
              <a:rPr lang="en-US" sz="2400" dirty="0">
                <a:solidFill>
                  <a:schemeClr val="bg1"/>
                </a:solidFill>
              </a:rPr>
              <a:t> values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B4932-8D50-594E-8473-0567A3E2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43467"/>
            <a:ext cx="6250769" cy="95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31224-1CC7-BD48-9514-7A4F3F33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2" y="1596709"/>
            <a:ext cx="6250769" cy="3598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525A6-48B1-5A4B-99F1-B57085583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1" y="5195366"/>
            <a:ext cx="6250770" cy="10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70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64F09-EF13-744B-A8F1-8D4A4C7F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B144-030D-534A-BD9E-C0111FFC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After removals, our reduced model has 35 parameters</a:t>
            </a:r>
          </a:p>
          <a:p>
            <a:r>
              <a:rPr lang="en-US" sz="2000">
                <a:solidFill>
                  <a:schemeClr val="bg1"/>
                </a:solidFill>
              </a:rPr>
              <a:t>Here are the histograms of each parameter, showing distribution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3A6C040-8261-524C-A665-5DC11C2A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92" y="772357"/>
            <a:ext cx="7548190" cy="511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B5521-4CB4-6240-95FE-5BFE71DC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1ACC-4666-E741-8236-2C2C45BFE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Now, we take a look at the correlation between each parameter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Correlation allows us to see which parameters are redundant and save us from overparameterizing the model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Symmetric matrix with 1’s across the diameter is expected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A650A7-6FE8-1A4B-88E6-547A2B0740E3}"/>
              </a:ext>
            </a:extLst>
          </p:cNvPr>
          <p:cNvGrpSpPr/>
          <p:nvPr/>
        </p:nvGrpSpPr>
        <p:grpSpPr>
          <a:xfrm>
            <a:off x="5094481" y="44387"/>
            <a:ext cx="6561899" cy="6786980"/>
            <a:chOff x="6022508" y="643467"/>
            <a:chExt cx="5526024" cy="6070993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7B52273-8B1B-8043-8E4A-C1501A72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2508" y="643467"/>
              <a:ext cx="5526024" cy="21689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D564FA-E18A-2840-BB94-4896FDD7A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508" y="2696251"/>
              <a:ext cx="5526024" cy="4018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61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761</Words>
  <Application>Microsoft Macintosh PowerPoint</Application>
  <PresentationFormat>Widescreen</PresentationFormat>
  <Paragraphs>102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Housing Linear Regression</vt:lpstr>
      <vt:lpstr>Data Preparation</vt:lpstr>
      <vt:lpstr>Data Preparation</vt:lpstr>
      <vt:lpstr>Data Preparation</vt:lpstr>
      <vt:lpstr>A Quick Look at the Target Variable</vt:lpstr>
      <vt:lpstr>A Quick Look at Target Variable </vt:lpstr>
      <vt:lpstr>Data Cleaning</vt:lpstr>
      <vt:lpstr>Data Exploration</vt:lpstr>
      <vt:lpstr>Data Exploration</vt:lpstr>
      <vt:lpstr>Data Exploration</vt:lpstr>
      <vt:lpstr>Data Exploration</vt:lpstr>
      <vt:lpstr>First Shot at Regression</vt:lpstr>
      <vt:lpstr>Greedy Alteration</vt:lpstr>
      <vt:lpstr>Greedy Alteration</vt:lpstr>
      <vt:lpstr>Greedy Alteration</vt:lpstr>
      <vt:lpstr>Smarter Model = Gridsearch</vt:lpstr>
      <vt:lpstr>Smarter Method = Gridsearch</vt:lpstr>
      <vt:lpstr>Smarter Method = Gridsearch</vt:lpstr>
      <vt:lpstr>Smarter Method = Gridsearch</vt:lpstr>
      <vt:lpstr>Dropping Outliers</vt:lpstr>
      <vt:lpstr>Dropping Outliers</vt:lpstr>
      <vt:lpstr>Dropping Outliers</vt:lpstr>
      <vt:lpstr>Dropping Outliers</vt:lpstr>
      <vt:lpstr>Dropping Outliers</vt:lpstr>
      <vt:lpstr>The Test</vt:lpstr>
      <vt:lpstr>The Test</vt:lpstr>
      <vt:lpstr>The Test</vt:lpstr>
      <vt:lpstr>The Test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Linear Regression</dc:title>
  <dc:creator>wyatt@carterhd.com</dc:creator>
  <cp:lastModifiedBy>wyatt@carterhd.com</cp:lastModifiedBy>
  <cp:revision>2</cp:revision>
  <dcterms:created xsi:type="dcterms:W3CDTF">2018-12-13T14:05:22Z</dcterms:created>
  <dcterms:modified xsi:type="dcterms:W3CDTF">2018-12-13T15:31:28Z</dcterms:modified>
</cp:coreProperties>
</file>